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7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BA0D8-7883-4674-98A7-6AD038F66DCB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BFAF3-97E7-411C-AFED-A53C95B7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685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93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397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875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443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1802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882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777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984BF4-4F94-4116-B68A-7563310F1532}" type="slidenum">
              <a:rPr lang="en-GB" smtClean="0"/>
              <a:pPr>
                <a:defRPr/>
              </a:pPr>
              <a:t>8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8759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jidata.go.k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268" y="188640"/>
            <a:ext cx="8007531" cy="864096"/>
          </a:xfrm>
        </p:spPr>
        <p:txBody>
          <a:bodyPr/>
          <a:lstStyle/>
          <a:p>
            <a:pPr algn="l"/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Water </a:t>
            </a:r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Sector </a:t>
            </a:r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Trust Fund</a:t>
            </a: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>SOCIAL MARKETING </a:t>
            </a:r>
            <a:endParaRPr lang="nl-N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3" y="1149531"/>
            <a:ext cx="8219255" cy="431074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457200" indent="-457200">
              <a:buNone/>
            </a:pPr>
            <a:endParaRPr lang="nl-NL" sz="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nl-NL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3</a:t>
            </a:r>
            <a:r>
              <a:rPr lang="nl-NL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. The Social Animators (Sanitation </a:t>
            </a:r>
            <a:r>
              <a:rPr lang="nl-NL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Marketers)</a:t>
            </a:r>
          </a:p>
          <a:p>
            <a:pPr marL="0" indent="0">
              <a:buNone/>
            </a:pPr>
            <a:r>
              <a:rPr lang="nl-NL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    - Responsibilities &amp; Tools -</a:t>
            </a:r>
          </a:p>
          <a:p>
            <a:pPr marL="457200" indent="-457200">
              <a:buNone/>
            </a:pPr>
            <a:endParaRPr lang="nl-NL" sz="1800" i="1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2400" i="1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11113" indent="-11113">
              <a:buNone/>
            </a:pPr>
            <a:endParaRPr lang="nl-NL" sz="2000" i="1" dirty="0" smtClean="0"/>
          </a:p>
          <a:p>
            <a:pPr marL="457200" indent="-457200" algn="ctr">
              <a:buNone/>
            </a:pPr>
            <a:endParaRPr lang="nl-NL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363068"/>
              </p:ext>
            </p:extLst>
          </p:nvPr>
        </p:nvGraphicFramePr>
        <p:xfrm>
          <a:off x="679268" y="4546910"/>
          <a:ext cx="8107735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02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i="1" dirty="0" smtClean="0"/>
                        <a:t>people, place, product, price, participation, promotion, policy, programs, positioning, partnerships</a:t>
                      </a:r>
                      <a:r>
                        <a:rPr lang="nl-NL" sz="2000" i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nl-NL" sz="2000" i="1" dirty="0" smtClean="0">
                          <a:solidFill>
                            <a:srgbClr val="FFC000"/>
                          </a:solidFill>
                        </a:rPr>
                        <a:t> poo</a:t>
                      </a:r>
                      <a:r>
                        <a:rPr lang="nl-NL" sz="2000" i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nl-NL" sz="2000" i="1" baseline="0" dirty="0" smtClean="0">
                          <a:solidFill>
                            <a:srgbClr val="FFC000"/>
                          </a:solidFill>
                        </a:rPr>
                        <a:t> pee</a:t>
                      </a:r>
                      <a:endParaRPr lang="nl-NL" sz="2000" i="1" dirty="0" smtClean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2204864"/>
            <a:ext cx="3312368" cy="234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84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chemeClr val="accent1">
                    <a:lumMod val="50000"/>
                  </a:schemeClr>
                </a:solidFill>
              </a:rPr>
              <a:t>UBSUP Social marketing: </a:t>
            </a:r>
            <a:r>
              <a:rPr lang="nl-NL" sz="2800" b="1" dirty="0" smtClean="0">
                <a:solidFill>
                  <a:srgbClr val="C00000"/>
                </a:solidFill>
              </a:rPr>
              <a:t>Social Animators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003232" cy="5145435"/>
          </a:xfrm>
        </p:spPr>
        <p:txBody>
          <a:bodyPr/>
          <a:lstStyle/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/>
            <a:r>
              <a:rPr lang="en-GB" sz="2000" dirty="0" smtClean="0"/>
              <a:t>Are recruited and managed by the </a:t>
            </a:r>
            <a:r>
              <a:rPr lang="en-GB" sz="2000" u="sng" dirty="0" smtClean="0"/>
              <a:t>WSP</a:t>
            </a:r>
          </a:p>
          <a:p>
            <a:pPr lvl="0" algn="just"/>
            <a:r>
              <a:rPr lang="en-GB" sz="2000" dirty="0" smtClean="0"/>
              <a:t>Are part of the project task team ( if constituted by the WSP)</a:t>
            </a:r>
          </a:p>
          <a:p>
            <a:pPr lvl="0" algn="just"/>
            <a:r>
              <a:rPr lang="en-GB" sz="2000" dirty="0" smtClean="0"/>
              <a:t>Participate in town &amp; area level activities (</a:t>
            </a:r>
            <a:r>
              <a:rPr lang="en-GB" sz="2000" i="1" dirty="0" smtClean="0"/>
              <a:t>Barazas</a:t>
            </a:r>
            <a:r>
              <a:rPr lang="en-GB" sz="2000" dirty="0" smtClean="0"/>
              <a:t>, etc.)</a:t>
            </a:r>
          </a:p>
          <a:p>
            <a:pPr lvl="0" algn="just"/>
            <a:r>
              <a:rPr lang="en-GB" sz="2000" dirty="0" smtClean="0"/>
              <a:t>Responsible for plot &amp; household level marketing visits</a:t>
            </a:r>
          </a:p>
          <a:p>
            <a:pPr marL="0" lvl="0" indent="0" algn="just">
              <a:buNone/>
            </a:pPr>
            <a:endParaRPr lang="en-GB" sz="2000" dirty="0" smtClean="0"/>
          </a:p>
          <a:p>
            <a:pPr lvl="0" algn="just"/>
            <a:endParaRPr lang="en-GB" sz="2200" dirty="0" smtClean="0"/>
          </a:p>
          <a:p>
            <a:pPr lvl="0" algn="just"/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852935"/>
            <a:ext cx="4058922" cy="28699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1126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chemeClr val="accent1">
                    <a:lumMod val="50000"/>
                  </a:schemeClr>
                </a:solidFill>
              </a:rPr>
              <a:t>UBSUP Social marketing: </a:t>
            </a:r>
            <a:r>
              <a:rPr lang="nl-NL" sz="2800" b="1" dirty="0" smtClean="0">
                <a:solidFill>
                  <a:srgbClr val="C00000"/>
                </a:solidFill>
              </a:rPr>
              <a:t>Social Animators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003232" cy="5145435"/>
          </a:xfrm>
        </p:spPr>
        <p:txBody>
          <a:bodyPr/>
          <a:lstStyle/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en-GB" sz="2000" dirty="0" smtClean="0"/>
              <a:t>Key roles of the Social Animators </a:t>
            </a:r>
            <a:r>
              <a:rPr lang="en-GB" sz="2000" dirty="0"/>
              <a:t>(</a:t>
            </a:r>
            <a:r>
              <a:rPr lang="en-GB" sz="2000" dirty="0" smtClean="0"/>
              <a:t>Sanitation Marketers): </a:t>
            </a:r>
          </a:p>
          <a:p>
            <a:pPr lvl="0" algn="just"/>
            <a:endParaRPr lang="en-GB" sz="800" dirty="0" smtClean="0"/>
          </a:p>
          <a:p>
            <a:pPr marL="914400" lvl="1" indent="-457200" algn="just">
              <a:buFont typeface="+mj-lt"/>
              <a:buAutoNum type="arabicPeriod"/>
            </a:pPr>
            <a:r>
              <a:rPr lang="en-GB" sz="2000" u="sng" dirty="0" smtClean="0">
                <a:solidFill>
                  <a:srgbClr val="C00000"/>
                </a:solidFill>
              </a:rPr>
              <a:t>Create demand </a:t>
            </a:r>
            <a:r>
              <a:rPr lang="en-GB" sz="2000" dirty="0" smtClean="0"/>
              <a:t>for improved sanitation (SafiSan Toilets)</a:t>
            </a:r>
          </a:p>
          <a:p>
            <a:pPr marL="457200" lvl="1" indent="0" algn="just">
              <a:buNone/>
            </a:pPr>
            <a:endParaRPr lang="en-GB" sz="800" i="1" dirty="0" smtClean="0"/>
          </a:p>
          <a:p>
            <a:pPr marL="892175" lvl="1" indent="0" algn="just">
              <a:buNone/>
            </a:pPr>
            <a:r>
              <a:rPr lang="en-GB" sz="2000" i="1" dirty="0" smtClean="0"/>
              <a:t>Making </a:t>
            </a:r>
            <a:r>
              <a:rPr lang="en-GB" sz="2000" i="1" dirty="0"/>
              <a:t>sure residents get to know the different SafiSan toilets, </a:t>
            </a:r>
            <a:r>
              <a:rPr lang="en-GB" sz="2000" i="1" dirty="0" smtClean="0"/>
              <a:t>their </a:t>
            </a:r>
            <a:r>
              <a:rPr lang="en-GB" sz="2000" i="1" dirty="0"/>
              <a:t>advantages, costs, and where and how to get </a:t>
            </a:r>
            <a:r>
              <a:rPr lang="en-GB" sz="2000" i="1" dirty="0" smtClean="0"/>
              <a:t>one</a:t>
            </a:r>
          </a:p>
          <a:p>
            <a:pPr marL="892175" lvl="1" indent="0" algn="just">
              <a:buNone/>
            </a:pPr>
            <a:endParaRPr lang="en-GB" sz="800" i="1" dirty="0" smtClean="0"/>
          </a:p>
          <a:p>
            <a:pPr marL="892175" lvl="1" indent="0" algn="just">
              <a:buNone/>
            </a:pPr>
            <a:r>
              <a:rPr lang="en-GB" sz="2000" i="1" dirty="0" smtClean="0"/>
              <a:t>It’s </a:t>
            </a:r>
            <a:r>
              <a:rPr lang="en-GB" sz="2000" i="1" dirty="0"/>
              <a:t>about explaining the </a:t>
            </a:r>
            <a:r>
              <a:rPr lang="en-GB" sz="2000" i="1" dirty="0">
                <a:solidFill>
                  <a:srgbClr val="C00000"/>
                </a:solidFill>
              </a:rPr>
              <a:t>what, why, when, where </a:t>
            </a:r>
            <a:r>
              <a:rPr lang="en-GB" sz="2000" i="1" dirty="0"/>
              <a:t>and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smtClean="0">
                <a:solidFill>
                  <a:srgbClr val="C00000"/>
                </a:solidFill>
              </a:rPr>
              <a:t>how</a:t>
            </a:r>
          </a:p>
          <a:p>
            <a:pPr marL="0" lvl="0" indent="0" algn="just">
              <a:buNone/>
            </a:pPr>
            <a:endParaRPr lang="en-GB" sz="2000" i="1" dirty="0">
              <a:solidFill>
                <a:srgbClr val="C00000"/>
              </a:solidFill>
            </a:endParaRPr>
          </a:p>
          <a:p>
            <a:pPr marL="857250" lvl="1" indent="-457200" algn="just">
              <a:buAutoNum type="arabicPeriod" startAt="2"/>
            </a:pPr>
            <a:r>
              <a:rPr lang="en-GB" sz="2000" dirty="0" smtClean="0"/>
              <a:t>Promote good </a:t>
            </a:r>
            <a:r>
              <a:rPr lang="en-GB" sz="2000" u="sng" dirty="0" smtClean="0">
                <a:solidFill>
                  <a:srgbClr val="C00000"/>
                </a:solidFill>
              </a:rPr>
              <a:t>hand washing </a:t>
            </a:r>
            <a:r>
              <a:rPr lang="en-GB" sz="2000" dirty="0" smtClean="0"/>
              <a:t>and </a:t>
            </a:r>
            <a:r>
              <a:rPr lang="en-GB" sz="2000" u="sng" dirty="0" smtClean="0">
                <a:solidFill>
                  <a:srgbClr val="C00000"/>
                </a:solidFill>
              </a:rPr>
              <a:t>hygiene practices</a:t>
            </a:r>
          </a:p>
          <a:p>
            <a:pPr marL="857250" lvl="1" indent="-457200" algn="just">
              <a:buAutoNum type="arabicPeriod" startAt="2"/>
            </a:pPr>
            <a:r>
              <a:rPr lang="en-GB" sz="2000" dirty="0" smtClean="0"/>
              <a:t>Create awareness on the </a:t>
            </a:r>
            <a:r>
              <a:rPr lang="en-GB" sz="2000" u="sng" dirty="0" smtClean="0">
                <a:solidFill>
                  <a:srgbClr val="C00000"/>
                </a:solidFill>
              </a:rPr>
              <a:t>sanitation value chain </a:t>
            </a:r>
          </a:p>
          <a:p>
            <a:pPr lvl="2" algn="just"/>
            <a:endParaRPr lang="en-GB" sz="400" dirty="0" smtClean="0"/>
          </a:p>
          <a:p>
            <a:pPr marL="0" lvl="0" indent="0" algn="just">
              <a:buNone/>
            </a:pPr>
            <a:endParaRPr lang="en-GB" sz="800" i="1" dirty="0" smtClean="0"/>
          </a:p>
          <a:p>
            <a:pPr lvl="0" algn="just"/>
            <a:endParaRPr lang="en-GB" sz="2200" dirty="0" smtClean="0"/>
          </a:p>
          <a:p>
            <a:pPr lvl="0" algn="just"/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00245"/>
            <a:ext cx="7560840" cy="9966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2608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330" y="274638"/>
            <a:ext cx="7994469" cy="77809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l"/>
            <a:r>
              <a:rPr lang="nl-NL" sz="2800" b="1" dirty="0">
                <a:solidFill>
                  <a:srgbClr val="4F81BD">
                    <a:lumMod val="75000"/>
                  </a:srgbClr>
                </a:solidFill>
              </a:rPr>
              <a:t>UBSUP Social marketing: </a:t>
            </a:r>
            <a:r>
              <a:rPr lang="nl-NL" b="1" dirty="0" smtClean="0">
                <a:solidFill>
                  <a:srgbClr val="C00000"/>
                </a:solidFill>
              </a:rPr>
              <a:t>6 </a:t>
            </a:r>
            <a:r>
              <a:rPr lang="nl-NL" sz="2800" b="1" dirty="0" smtClean="0">
                <a:solidFill>
                  <a:srgbClr val="C00000"/>
                </a:solidFill>
              </a:rPr>
              <a:t>key messages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003232" cy="5145435"/>
          </a:xfrm>
        </p:spPr>
        <p:txBody>
          <a:bodyPr/>
          <a:lstStyle/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200" dirty="0" smtClean="0"/>
              <a:t>Access to adequate sanitation is a </a:t>
            </a:r>
            <a:r>
              <a:rPr lang="en-GB" sz="2200" dirty="0" smtClean="0">
                <a:solidFill>
                  <a:srgbClr val="C00000"/>
                </a:solidFill>
              </a:rPr>
              <a:t>human right</a:t>
            </a: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200" dirty="0" smtClean="0"/>
              <a:t>Benefits of improved sanitation (better toilets)</a:t>
            </a: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200" dirty="0"/>
              <a:t>A</a:t>
            </a:r>
            <a:r>
              <a:rPr lang="en-GB" sz="2200" dirty="0" smtClean="0"/>
              <a:t>dvantages of the </a:t>
            </a:r>
            <a:r>
              <a:rPr lang="en-GB" sz="2200" b="1" dirty="0" smtClean="0">
                <a:solidFill>
                  <a:srgbClr val="C00000"/>
                </a:solidFill>
              </a:rPr>
              <a:t>SafiSan</a:t>
            </a:r>
            <a:r>
              <a:rPr lang="en-GB" sz="2200" dirty="0" smtClean="0"/>
              <a:t> toilets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200" dirty="0" smtClean="0"/>
              <a:t>Importance </a:t>
            </a:r>
            <a:r>
              <a:rPr lang="en-GB" sz="2200" dirty="0"/>
              <a:t>of </a:t>
            </a:r>
            <a:r>
              <a:rPr lang="en-GB" sz="2200" dirty="0" smtClean="0">
                <a:solidFill>
                  <a:srgbClr val="C00000"/>
                </a:solidFill>
              </a:rPr>
              <a:t>using the toilet properly</a:t>
            </a:r>
            <a:r>
              <a:rPr lang="en-GB" sz="2200" b="1" dirty="0" smtClean="0"/>
              <a:t>, </a:t>
            </a:r>
            <a:r>
              <a:rPr lang="en-GB" sz="2200" dirty="0" smtClean="0">
                <a:solidFill>
                  <a:srgbClr val="C00000"/>
                </a:solidFill>
              </a:rPr>
              <a:t>keeping </a:t>
            </a:r>
            <a:r>
              <a:rPr lang="en-GB" sz="2200" dirty="0">
                <a:solidFill>
                  <a:srgbClr val="C00000"/>
                </a:solidFill>
              </a:rPr>
              <a:t>the toilet clean </a:t>
            </a:r>
            <a:r>
              <a:rPr lang="en-GB" sz="2200" dirty="0"/>
              <a:t>and in </a:t>
            </a:r>
            <a:r>
              <a:rPr lang="en-GB" sz="2200" dirty="0">
                <a:solidFill>
                  <a:srgbClr val="C00000"/>
                </a:solidFill>
              </a:rPr>
              <a:t>good </a:t>
            </a:r>
            <a:r>
              <a:rPr lang="en-GB" sz="2200" dirty="0" smtClean="0">
                <a:solidFill>
                  <a:srgbClr val="C00000"/>
                </a:solidFill>
              </a:rPr>
              <a:t>condition</a:t>
            </a: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400" dirty="0" smtClean="0"/>
              <a:t>Importance </a:t>
            </a:r>
            <a:r>
              <a:rPr lang="en-GB" sz="2400" dirty="0"/>
              <a:t>of </a:t>
            </a:r>
            <a:r>
              <a:rPr lang="en-GB" sz="2400" dirty="0">
                <a:solidFill>
                  <a:srgbClr val="C00000"/>
                </a:solidFill>
              </a:rPr>
              <a:t>hand washing </a:t>
            </a:r>
            <a:r>
              <a:rPr lang="en-GB" sz="2400" dirty="0"/>
              <a:t>especially after using the toilet (</a:t>
            </a:r>
            <a:r>
              <a:rPr lang="en-GB" sz="2400" i="1" dirty="0"/>
              <a:t>to kill germs &amp; reduce the risk of diseases</a:t>
            </a:r>
            <a:r>
              <a:rPr lang="en-GB" sz="2400" dirty="0"/>
              <a:t>)</a:t>
            </a: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200" dirty="0" smtClean="0"/>
              <a:t>Importance of </a:t>
            </a:r>
            <a:r>
              <a:rPr lang="en-GB" sz="2200" dirty="0" smtClean="0">
                <a:solidFill>
                  <a:srgbClr val="C00000"/>
                </a:solidFill>
              </a:rPr>
              <a:t>emptying</a:t>
            </a:r>
            <a:r>
              <a:rPr lang="en-GB" sz="2200" dirty="0" smtClean="0"/>
              <a:t>, </a:t>
            </a:r>
            <a:r>
              <a:rPr lang="en-GB" sz="2200" dirty="0" smtClean="0">
                <a:solidFill>
                  <a:srgbClr val="C00000"/>
                </a:solidFill>
              </a:rPr>
              <a:t>transport</a:t>
            </a:r>
            <a:r>
              <a:rPr lang="en-GB" sz="2200" dirty="0" smtClean="0"/>
              <a:t> &amp; </a:t>
            </a:r>
            <a:r>
              <a:rPr lang="en-GB" sz="2200" dirty="0" smtClean="0">
                <a:solidFill>
                  <a:srgbClr val="C00000"/>
                </a:solidFill>
              </a:rPr>
              <a:t>decentralised treatment</a:t>
            </a:r>
            <a:r>
              <a:rPr lang="en-GB" sz="2200" dirty="0" smtClean="0"/>
              <a:t>    (</a:t>
            </a:r>
            <a:r>
              <a:rPr lang="en-GB" sz="2200" i="1" dirty="0" smtClean="0"/>
              <a:t>if applicable</a:t>
            </a:r>
            <a:r>
              <a:rPr lang="en-GB" sz="22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2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394" y="274638"/>
            <a:ext cx="7981406" cy="77809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l"/>
            <a:r>
              <a:rPr lang="nl-NL" sz="2600" b="1" dirty="0">
                <a:solidFill>
                  <a:srgbClr val="4F81BD">
                    <a:lumMod val="75000"/>
                  </a:srgbClr>
                </a:solidFill>
              </a:rPr>
              <a:t>UBSUP Social marketing: </a:t>
            </a:r>
            <a:r>
              <a:rPr lang="nl-NL" sz="2600" b="1" dirty="0" smtClean="0">
                <a:solidFill>
                  <a:srgbClr val="4F81BD">
                    <a:lumMod val="75000"/>
                  </a:srgbClr>
                </a:solidFill>
              </a:rPr>
              <a:t>Main Activities of Social Animators</a:t>
            </a:r>
            <a:endParaRPr lang="nl-NL" sz="2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003232" cy="5145435"/>
          </a:xfrm>
        </p:spPr>
        <p:txBody>
          <a:bodyPr/>
          <a:lstStyle/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spcAft>
                <a:spcPts val="1200"/>
              </a:spcAft>
              <a:buNone/>
            </a:pPr>
            <a:r>
              <a:rPr lang="en-GB" sz="2200" dirty="0" smtClean="0"/>
              <a:t>See the </a:t>
            </a:r>
            <a:r>
              <a:rPr lang="en-GB" sz="2200" dirty="0" smtClean="0">
                <a:solidFill>
                  <a:srgbClr val="C00000"/>
                </a:solidFill>
              </a:rPr>
              <a:t>Social Animator Handbook </a:t>
            </a:r>
            <a:r>
              <a:rPr lang="en-GB" sz="2200" dirty="0" smtClean="0"/>
              <a:t>PART 3: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200" dirty="0" smtClean="0"/>
              <a:t>No. 11  (page 93)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200" dirty="0" smtClean="0"/>
              <a:t>No. 12  (page 94)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200" dirty="0" smtClean="0"/>
              <a:t>No. 12b   (page 95)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200" dirty="0" smtClean="0"/>
              <a:t>No. 12c   (page 96)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214" y="2132856"/>
            <a:ext cx="5397589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78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4" y="274638"/>
            <a:ext cx="8164286" cy="778098"/>
          </a:xfrm>
        </p:spPr>
        <p:txBody>
          <a:bodyPr/>
          <a:lstStyle/>
          <a:p>
            <a:pPr algn="l"/>
            <a:r>
              <a:rPr lang="nl-NL" sz="2600" b="1" dirty="0">
                <a:solidFill>
                  <a:schemeClr val="accent1">
                    <a:lumMod val="50000"/>
                  </a:schemeClr>
                </a:solidFill>
              </a:rPr>
              <a:t>UBSUP Social marketing: </a:t>
            </a:r>
            <a:r>
              <a:rPr lang="nl-NL" sz="2600" b="1" dirty="0" smtClean="0">
                <a:solidFill>
                  <a:srgbClr val="C00000"/>
                </a:solidFill>
              </a:rPr>
              <a:t>Key Tools of Social Animators </a:t>
            </a:r>
            <a:endParaRPr lang="nl-NL" sz="2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136904" cy="5145435"/>
          </a:xfrm>
        </p:spPr>
        <p:txBody>
          <a:bodyPr/>
          <a:lstStyle/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The </a:t>
            </a:r>
            <a:r>
              <a:rPr lang="en-GB" sz="2000" dirty="0" smtClean="0">
                <a:solidFill>
                  <a:srgbClr val="C00000"/>
                </a:solidFill>
              </a:rPr>
              <a:t>Social Animators Handbook 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The SafiSan </a:t>
            </a:r>
            <a:r>
              <a:rPr lang="en-GB" sz="2000" dirty="0" smtClean="0">
                <a:solidFill>
                  <a:srgbClr val="C00000"/>
                </a:solidFill>
              </a:rPr>
              <a:t>toilets sales posters 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Demonstration </a:t>
            </a:r>
            <a:r>
              <a:rPr lang="en-GB" sz="2000" dirty="0" smtClean="0">
                <a:solidFill>
                  <a:srgbClr val="C00000"/>
                </a:solidFill>
              </a:rPr>
              <a:t>scale models </a:t>
            </a:r>
            <a:r>
              <a:rPr lang="en-GB" sz="2000" dirty="0" smtClean="0"/>
              <a:t>of SafiSan toilets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The </a:t>
            </a:r>
            <a:r>
              <a:rPr lang="en-GB" sz="2000" dirty="0" smtClean="0">
                <a:solidFill>
                  <a:srgbClr val="C00000"/>
                </a:solidFill>
              </a:rPr>
              <a:t>SafiSan Baraza </a:t>
            </a:r>
            <a:r>
              <a:rPr lang="en-GB" sz="2000" dirty="0">
                <a:solidFill>
                  <a:srgbClr val="C00000"/>
                </a:solidFill>
              </a:rPr>
              <a:t>S</a:t>
            </a:r>
            <a:r>
              <a:rPr lang="en-GB" sz="2000" dirty="0" smtClean="0">
                <a:solidFill>
                  <a:srgbClr val="C00000"/>
                </a:solidFill>
              </a:rPr>
              <a:t>how </a:t>
            </a:r>
            <a:r>
              <a:rPr lang="en-GB" sz="2000" dirty="0" smtClean="0"/>
              <a:t>tools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The </a:t>
            </a:r>
            <a:r>
              <a:rPr lang="en-GB" sz="2000" dirty="0">
                <a:solidFill>
                  <a:srgbClr val="C00000"/>
                </a:solidFill>
              </a:rPr>
              <a:t>hand washing posters </a:t>
            </a:r>
            <a:r>
              <a:rPr lang="en-GB" sz="2000" dirty="0"/>
              <a:t>&amp; comic book (for children)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The </a:t>
            </a:r>
            <a:r>
              <a:rPr lang="en-GB" sz="2000" dirty="0">
                <a:solidFill>
                  <a:srgbClr val="C00000"/>
                </a:solidFill>
              </a:rPr>
              <a:t>toilet use </a:t>
            </a:r>
            <a:r>
              <a:rPr lang="en-GB" sz="2000" dirty="0" smtClean="0">
                <a:solidFill>
                  <a:srgbClr val="C00000"/>
                </a:solidFill>
              </a:rPr>
              <a:t>manual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The</a:t>
            </a:r>
            <a:r>
              <a:rPr lang="en-GB" sz="2000" dirty="0" smtClean="0">
                <a:solidFill>
                  <a:srgbClr val="C00000"/>
                </a:solidFill>
              </a:rPr>
              <a:t> (full-size) demonstration toilets </a:t>
            </a:r>
            <a:r>
              <a:rPr lang="en-GB" sz="2000" dirty="0" smtClean="0"/>
              <a:t>and</a:t>
            </a:r>
            <a:r>
              <a:rPr lang="en-GB" sz="2000" dirty="0" smtClean="0">
                <a:solidFill>
                  <a:srgbClr val="C00000"/>
                </a:solidFill>
              </a:rPr>
              <a:t> toilet use demonstration video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C00000"/>
                </a:solidFill>
              </a:rPr>
              <a:t>Brochures, banners</a:t>
            </a:r>
            <a:r>
              <a:rPr lang="en-GB" sz="2000" dirty="0" smtClean="0"/>
              <a:t> and </a:t>
            </a:r>
            <a:r>
              <a:rPr lang="en-GB" sz="2000" dirty="0" smtClean="0">
                <a:solidFill>
                  <a:srgbClr val="C00000"/>
                </a:solidFill>
              </a:rPr>
              <a:t>flyers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C00000"/>
                </a:solidFill>
              </a:rPr>
              <a:t>Android tablet </a:t>
            </a:r>
            <a:r>
              <a:rPr lang="en-GB" sz="2000" dirty="0" smtClean="0"/>
              <a:t>( which contains the </a:t>
            </a:r>
            <a:r>
              <a:rPr lang="en-GB" sz="2000" dirty="0" err="1" smtClean="0"/>
              <a:t>SafisApp</a:t>
            </a:r>
            <a:r>
              <a:rPr lang="en-GB" sz="2000" dirty="0" smtClean="0"/>
              <a:t> used for registration)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en-GB" sz="2000" dirty="0" smtClean="0"/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endParaRPr lang="nl-NL" sz="2000" dirty="0">
              <a:solidFill>
                <a:srgbClr val="C00000"/>
              </a:solidFill>
            </a:endParaRP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endParaRPr lang="en-GB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188640"/>
            <a:ext cx="7955280" cy="576064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Social </a:t>
            </a:r>
            <a:r>
              <a:rPr lang="nl-NL" sz="2800" b="1" dirty="0">
                <a:solidFill>
                  <a:schemeClr val="accent1">
                    <a:lumMod val="50000"/>
                  </a:schemeClr>
                </a:solidFill>
              </a:rPr>
              <a:t>marketing: </a:t>
            </a:r>
            <a:r>
              <a:rPr lang="nl-NL" sz="2800" b="1" dirty="0">
                <a:solidFill>
                  <a:srgbClr val="C00000"/>
                </a:solidFill>
              </a:rPr>
              <a:t> </a:t>
            </a:r>
            <a:r>
              <a:rPr lang="nl-NL" sz="2800" b="1" dirty="0" smtClean="0">
                <a:solidFill>
                  <a:srgbClr val="C00000"/>
                </a:solidFill>
              </a:rPr>
              <a:t>Additional Tools 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lvl="2" indent="0">
              <a:buNone/>
            </a:pPr>
            <a:r>
              <a:rPr lang="en-GB" sz="2200" u="sng" dirty="0" smtClean="0">
                <a:solidFill>
                  <a:schemeClr val="accent1">
                    <a:lumMod val="75000"/>
                  </a:schemeClr>
                </a:solidFill>
              </a:rPr>
              <a:t>Other tools used by the Social Animators:</a:t>
            </a:r>
          </a:p>
          <a:p>
            <a:pPr marL="0" lvl="2" indent="0">
              <a:buNone/>
            </a:pPr>
            <a:endParaRPr lang="en-GB" sz="800" dirty="0" smtClean="0"/>
          </a:p>
          <a:p>
            <a:pPr algn="just">
              <a:spcBef>
                <a:spcPts val="300"/>
              </a:spcBef>
            </a:pPr>
            <a:r>
              <a:rPr lang="en-GB" sz="2000" dirty="0"/>
              <a:t>Overall programme for community </a:t>
            </a:r>
            <a:r>
              <a:rPr lang="en-GB" sz="2000" dirty="0" smtClean="0"/>
              <a:t>sensitisation</a:t>
            </a:r>
            <a:endParaRPr lang="en-GB" sz="2000" dirty="0"/>
          </a:p>
          <a:p>
            <a:pPr lvl="0" algn="just">
              <a:spcBef>
                <a:spcPts val="300"/>
              </a:spcBef>
            </a:pPr>
            <a:r>
              <a:rPr lang="en-GB" sz="2000" dirty="0" smtClean="0"/>
              <a:t>Messages for Chiefs, PHOs &amp; opinion leaders for use in public meetings</a:t>
            </a:r>
          </a:p>
          <a:p>
            <a:pPr algn="just"/>
            <a:r>
              <a:rPr lang="en-GB" sz="2000" dirty="0" smtClean="0"/>
              <a:t>SafiSan </a:t>
            </a:r>
            <a:r>
              <a:rPr lang="en-GB" sz="2000" dirty="0"/>
              <a:t>song &amp; skit</a:t>
            </a:r>
          </a:p>
          <a:p>
            <a:pPr lvl="0" algn="just"/>
            <a:r>
              <a:rPr lang="en-GB" sz="2000" dirty="0" smtClean="0"/>
              <a:t>School </a:t>
            </a:r>
            <a:r>
              <a:rPr lang="en-GB" sz="2000" dirty="0"/>
              <a:t>WASH </a:t>
            </a:r>
            <a:r>
              <a:rPr lang="en-GB" sz="2000" dirty="0" smtClean="0"/>
              <a:t>programme materials (on hand washing) </a:t>
            </a:r>
            <a:endParaRPr lang="en-GB" sz="2000" dirty="0"/>
          </a:p>
          <a:p>
            <a:pPr algn="just"/>
            <a:r>
              <a:rPr lang="en-GB" sz="2000" dirty="0"/>
              <a:t>Data collection questionnaire to measure customer satisfaction </a:t>
            </a:r>
            <a:endParaRPr lang="en-GB" sz="2000" dirty="0" smtClean="0"/>
          </a:p>
          <a:p>
            <a:pPr algn="just"/>
            <a:r>
              <a:rPr lang="en-GB" sz="2000" dirty="0" smtClean="0"/>
              <a:t>MajiData (</a:t>
            </a:r>
            <a:r>
              <a:rPr lang="en-GB" sz="2000" dirty="0" smtClean="0">
                <a:hlinkClick r:id="rId3"/>
              </a:rPr>
              <a:t>www.majidata.go.ke</a:t>
            </a:r>
            <a:r>
              <a:rPr lang="en-GB" sz="2000" dirty="0" smtClean="0"/>
              <a:t>)</a:t>
            </a:r>
            <a:endParaRPr lang="en-GB" sz="2000" dirty="0"/>
          </a:p>
          <a:p>
            <a:pPr marL="0" lvl="0" indent="0" algn="just">
              <a:buNone/>
            </a:pPr>
            <a:endParaRPr lang="nl-NL" sz="2000" dirty="0"/>
          </a:p>
          <a:p>
            <a:pPr marL="0" lvl="0" indent="0" algn="just">
              <a:spcBef>
                <a:spcPts val="300"/>
              </a:spcBef>
              <a:buNone/>
            </a:pPr>
            <a:r>
              <a:rPr lang="en-GB" sz="2000" b="1" u="sng" dirty="0" smtClean="0">
                <a:solidFill>
                  <a:srgbClr val="C00000"/>
                </a:solidFill>
              </a:rPr>
              <a:t>Visibility:</a:t>
            </a:r>
            <a:r>
              <a:rPr lang="en-GB" sz="2000" b="1" u="sng" dirty="0" smtClean="0"/>
              <a:t> </a:t>
            </a:r>
          </a:p>
          <a:p>
            <a:pPr lvl="0" algn="just">
              <a:spcBef>
                <a:spcPts val="300"/>
              </a:spcBef>
            </a:pPr>
            <a:r>
              <a:rPr lang="en-GB" sz="2000" dirty="0"/>
              <a:t>Mascot, slogan, rider</a:t>
            </a:r>
          </a:p>
          <a:p>
            <a:pPr algn="just">
              <a:spcBef>
                <a:spcPts val="300"/>
              </a:spcBef>
            </a:pPr>
            <a:r>
              <a:rPr lang="en-GB" sz="2000" dirty="0" smtClean="0"/>
              <a:t>Baseball </a:t>
            </a:r>
            <a:r>
              <a:rPr lang="en-GB" sz="2000" dirty="0"/>
              <a:t>cap, t-shirt, sticker </a:t>
            </a:r>
            <a:endParaRPr lang="en-GB" sz="2000" dirty="0" smtClean="0"/>
          </a:p>
          <a:p>
            <a:pPr algn="just">
              <a:spcBef>
                <a:spcPts val="300"/>
              </a:spcBef>
            </a:pPr>
            <a:r>
              <a:rPr lang="en-GB" sz="2000" dirty="0" smtClean="0"/>
              <a:t>Bag and the other items that make up the Social Animators’ kit</a:t>
            </a:r>
            <a:endParaRPr lang="en-GB" sz="2000" dirty="0"/>
          </a:p>
          <a:p>
            <a:pPr lvl="0" algn="just">
              <a:spcBef>
                <a:spcPts val="300"/>
              </a:spcBef>
            </a:pPr>
            <a:endParaRPr lang="en-GB" sz="2000" dirty="0" smtClean="0"/>
          </a:p>
          <a:p>
            <a:pPr lvl="0" algn="just"/>
            <a:endParaRPr lang="en-GB" sz="2200" dirty="0" smtClean="0"/>
          </a:p>
          <a:p>
            <a:pPr lvl="0" algn="just"/>
            <a:endParaRPr lang="en-GB" sz="2200" dirty="0" smtClean="0"/>
          </a:p>
          <a:p>
            <a:pPr lvl="0" algn="just">
              <a:buNone/>
            </a:pPr>
            <a:endParaRPr lang="en-GB" sz="2200" dirty="0" smtClean="0"/>
          </a:p>
          <a:p>
            <a:pPr lvl="0" algn="just"/>
            <a:endParaRPr lang="en-GB" sz="2200" dirty="0" smtClean="0"/>
          </a:p>
          <a:p>
            <a:pPr lvl="0" algn="just"/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91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142875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5575" y="214313"/>
            <a:ext cx="7674049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Thank You!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B5550899-29CD-4AE1-91F5-837D3E77BA0E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227" y="1000125"/>
            <a:ext cx="6696744" cy="448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2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34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457</Words>
  <Application>Microsoft Office PowerPoint</Application>
  <PresentationFormat>On-screen Show (4:3)</PresentationFormat>
  <Paragraphs>93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Papyrus</vt:lpstr>
      <vt:lpstr>Wingdings</vt:lpstr>
      <vt:lpstr>Office Theme</vt:lpstr>
      <vt:lpstr>Water Sector Trust Fund SOCIAL MARKETING </vt:lpstr>
      <vt:lpstr>UBSUP Social marketing: Social Animators</vt:lpstr>
      <vt:lpstr>UBSUP Social marketing: Social Animators</vt:lpstr>
      <vt:lpstr>UBSUP Social marketing: 6 key messages</vt:lpstr>
      <vt:lpstr>UBSUP Social marketing: Main Activities of Social Animators</vt:lpstr>
      <vt:lpstr>UBSUP Social marketing: Key Tools of Social Animators </vt:lpstr>
      <vt:lpstr>Social marketing:  Additional Tools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Charlotte</cp:lastModifiedBy>
  <cp:revision>11</cp:revision>
  <dcterms:created xsi:type="dcterms:W3CDTF">2017-07-24T09:02:33Z</dcterms:created>
  <dcterms:modified xsi:type="dcterms:W3CDTF">2017-08-03T07:03:54Z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197159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